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97" r:id="rId3"/>
    <p:sldId id="301" r:id="rId4"/>
    <p:sldId id="298" r:id="rId5"/>
    <p:sldId id="258" r:id="rId6"/>
    <p:sldId id="300" r:id="rId7"/>
    <p:sldId id="316" r:id="rId8"/>
    <p:sldId id="309" r:id="rId9"/>
    <p:sldId id="313" r:id="rId10"/>
    <p:sldId id="308" r:id="rId11"/>
    <p:sldId id="310" r:id="rId12"/>
    <p:sldId id="314" r:id="rId13"/>
    <p:sldId id="311" r:id="rId14"/>
    <p:sldId id="270" r:id="rId15"/>
    <p:sldId id="315"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smtClean="0">
                <a:latin typeface="Times New Roman" pitchFamily="18" charset="0"/>
                <a:cs typeface="Times New Roman" pitchFamily="18" charset="0"/>
              </a:rPr>
              <a:t>Modifying Syntax</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Oval 5"/>
          <p:cNvSpPr/>
          <p:nvPr/>
        </p:nvSpPr>
        <p:spPr>
          <a:xfrm>
            <a:off x="2514600" y="1371600"/>
            <a:ext cx="1295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862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90800" y="1752600"/>
            <a:ext cx="1295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Shot 2013-08-15 at 1.40.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4849586" cy="2057400"/>
          </a:xfrm>
          <a:prstGeom prst="rect">
            <a:avLst/>
          </a:prstGeom>
        </p:spPr>
      </p:pic>
      <p:sp>
        <p:nvSpPr>
          <p:cNvPr id="11" name="TextBox 10"/>
          <p:cNvSpPr txBox="1"/>
          <p:nvPr/>
        </p:nvSpPr>
        <p:spPr>
          <a:xfrm>
            <a:off x="381000" y="381000"/>
            <a:ext cx="4800600" cy="369332"/>
          </a:xfrm>
          <a:prstGeom prst="rect">
            <a:avLst/>
          </a:prstGeom>
          <a:solidFill>
            <a:srgbClr val="001667"/>
          </a:solidFill>
        </p:spPr>
        <p:txBody>
          <a:bodyPr wrap="square" rtlCol="0">
            <a:spAutoFit/>
          </a:bodyPr>
          <a:lstStyle/>
          <a:p>
            <a:pPr algn="ctr"/>
            <a:r>
              <a:rPr lang="en-US" dirty="0" smtClean="0"/>
              <a:t>SPSS Syntax</a:t>
            </a:r>
          </a:p>
        </p:txBody>
      </p:sp>
      <p:sp>
        <p:nvSpPr>
          <p:cNvPr id="8" name="TextBox 7"/>
          <p:cNvSpPr txBox="1"/>
          <p:nvPr/>
        </p:nvSpPr>
        <p:spPr>
          <a:xfrm>
            <a:off x="5410200" y="1219200"/>
            <a:ext cx="3030790" cy="646331"/>
          </a:xfrm>
          <a:prstGeom prst="rect">
            <a:avLst/>
          </a:prstGeom>
          <a:solidFill>
            <a:srgbClr val="001667"/>
          </a:solidFill>
          <a:ln w="12700">
            <a:solidFill>
              <a:schemeClr val="tx1"/>
            </a:solidFill>
          </a:ln>
        </p:spPr>
        <p:txBody>
          <a:bodyPr wrap="square" rtlCol="0">
            <a:spAutoFit/>
          </a:bodyPr>
          <a:lstStyle/>
          <a:p>
            <a:pPr algn="ctr"/>
            <a:r>
              <a:rPr lang="en-US" dirty="0" smtClean="0"/>
              <a:t>SPSS generated syntax for the requested Explore procedure.</a:t>
            </a:r>
          </a:p>
        </p:txBody>
      </p:sp>
      <p:pic>
        <p:nvPicPr>
          <p:cNvPr id="12" name="Picture 11" descr="Screen Shot 2013-08-15 at 1.41.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276600"/>
            <a:ext cx="4649212" cy="1824776"/>
          </a:xfrm>
          <a:prstGeom prst="rect">
            <a:avLst/>
          </a:prstGeom>
        </p:spPr>
      </p:pic>
      <p:sp>
        <p:nvSpPr>
          <p:cNvPr id="13" name="TextBox 12"/>
          <p:cNvSpPr txBox="1"/>
          <p:nvPr/>
        </p:nvSpPr>
        <p:spPr>
          <a:xfrm>
            <a:off x="5334000" y="3581400"/>
            <a:ext cx="3030790" cy="923330"/>
          </a:xfrm>
          <a:prstGeom prst="rect">
            <a:avLst/>
          </a:prstGeom>
          <a:solidFill>
            <a:srgbClr val="001667"/>
          </a:solidFill>
          <a:ln w="12700">
            <a:solidFill>
              <a:schemeClr val="tx1"/>
            </a:solidFill>
          </a:ln>
        </p:spPr>
        <p:txBody>
          <a:bodyPr wrap="square" rtlCol="0">
            <a:spAutoFit/>
          </a:bodyPr>
          <a:lstStyle/>
          <a:p>
            <a:pPr algn="ctr"/>
            <a:r>
              <a:rPr lang="en-US" dirty="0" smtClean="0"/>
              <a:t>Modify the syntax by entering keyword BY between gender and ethnicity.</a:t>
            </a:r>
          </a:p>
        </p:txBody>
      </p:sp>
    </p:spTree>
    <p:extLst>
      <p:ext uri="{BB962C8B-B14F-4D97-AF65-F5344CB8AC3E}">
        <p14:creationId xmlns:p14="http://schemas.microsoft.com/office/powerpoint/2010/main" val="3080639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08-18 at 6.18.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722776"/>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Oval 5"/>
          <p:cNvSpPr/>
          <p:nvPr/>
        </p:nvSpPr>
        <p:spPr>
          <a:xfrm>
            <a:off x="1143000" y="1676400"/>
            <a:ext cx="457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3352800"/>
            <a:ext cx="3030790" cy="923330"/>
          </a:xfrm>
          <a:prstGeom prst="rect">
            <a:avLst/>
          </a:prstGeom>
          <a:solidFill>
            <a:srgbClr val="001667"/>
          </a:solidFill>
          <a:ln w="12700">
            <a:solidFill>
              <a:schemeClr val="tx1"/>
            </a:solidFill>
          </a:ln>
        </p:spPr>
        <p:txBody>
          <a:bodyPr wrap="square" rtlCol="0">
            <a:spAutoFit/>
          </a:bodyPr>
          <a:lstStyle/>
          <a:p>
            <a:pPr algn="ctr"/>
            <a:r>
              <a:rPr lang="en-US" dirty="0" smtClean="0"/>
              <a:t>If desired, click the Save this document icon to open the Save Syntax As dialog.</a:t>
            </a:r>
          </a:p>
        </p:txBody>
      </p:sp>
      <p:sp>
        <p:nvSpPr>
          <p:cNvPr id="11" name="TextBox 10"/>
          <p:cNvSpPr txBox="1"/>
          <p:nvPr/>
        </p:nvSpPr>
        <p:spPr>
          <a:xfrm>
            <a:off x="5791200" y="3276600"/>
            <a:ext cx="3030790" cy="923330"/>
          </a:xfrm>
          <a:prstGeom prst="rect">
            <a:avLst/>
          </a:prstGeom>
          <a:solidFill>
            <a:srgbClr val="001667"/>
          </a:solidFill>
          <a:ln w="12700">
            <a:solidFill>
              <a:schemeClr val="tx1"/>
            </a:solidFill>
          </a:ln>
        </p:spPr>
        <p:txBody>
          <a:bodyPr wrap="square" rtlCol="0">
            <a:spAutoFit/>
          </a:bodyPr>
          <a:lstStyle/>
          <a:p>
            <a:pPr algn="ctr"/>
            <a:r>
              <a:rPr lang="en-US" dirty="0" smtClean="0"/>
              <a:t>Enter a descriptive name for the file and then click Save to save the syntax as a .</a:t>
            </a:r>
            <a:r>
              <a:rPr lang="en-US" dirty="0" err="1" smtClean="0"/>
              <a:t>sps</a:t>
            </a:r>
            <a:r>
              <a:rPr lang="en-US" dirty="0" smtClean="0"/>
              <a:t> file.</a:t>
            </a:r>
          </a:p>
        </p:txBody>
      </p:sp>
      <p:sp>
        <p:nvSpPr>
          <p:cNvPr id="12" name="Oval 11"/>
          <p:cNvSpPr/>
          <p:nvPr/>
        </p:nvSpPr>
        <p:spPr>
          <a:xfrm>
            <a:off x="7772400" y="4876800"/>
            <a:ext cx="4572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3263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15 at 1.41.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7" y="609600"/>
            <a:ext cx="9144000" cy="547118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9" name="Oval 8"/>
          <p:cNvSpPr/>
          <p:nvPr/>
        </p:nvSpPr>
        <p:spPr>
          <a:xfrm>
            <a:off x="5257800" y="685800"/>
            <a:ext cx="3810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3124200"/>
            <a:ext cx="3030790" cy="923330"/>
          </a:xfrm>
          <a:prstGeom prst="rect">
            <a:avLst/>
          </a:prstGeom>
          <a:solidFill>
            <a:srgbClr val="001667"/>
          </a:solidFill>
          <a:ln w="12700">
            <a:solidFill>
              <a:schemeClr val="tx1"/>
            </a:solidFill>
          </a:ln>
        </p:spPr>
        <p:txBody>
          <a:bodyPr wrap="square" rtlCol="0">
            <a:spAutoFit/>
          </a:bodyPr>
          <a:lstStyle/>
          <a:p>
            <a:pPr algn="ctr"/>
            <a:r>
              <a:rPr lang="en-US" dirty="0" smtClean="0"/>
              <a:t>Using the Run SPSS menu item, click All in order to run the entire modified syntax.</a:t>
            </a:r>
          </a:p>
        </p:txBody>
      </p:sp>
    </p:spTree>
    <p:extLst>
      <p:ext uri="{BB962C8B-B14F-4D97-AF65-F5344CB8AC3E}">
        <p14:creationId xmlns:p14="http://schemas.microsoft.com/office/powerpoint/2010/main" val="2212830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pic>
        <p:nvPicPr>
          <p:cNvPr id="3" name="Picture 2" descr="Screen Shot 2013-08-15 at 1.52.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57200"/>
            <a:ext cx="3657600" cy="5939846"/>
          </a:xfrm>
          <a:prstGeom prst="rect">
            <a:avLst/>
          </a:prstGeom>
        </p:spPr>
      </p:pic>
      <p:sp>
        <p:nvSpPr>
          <p:cNvPr id="7" name="TextBox 6"/>
          <p:cNvSpPr txBox="1"/>
          <p:nvPr/>
        </p:nvSpPr>
        <p:spPr>
          <a:xfrm>
            <a:off x="76200" y="0"/>
            <a:ext cx="3048000" cy="369332"/>
          </a:xfrm>
          <a:prstGeom prst="rect">
            <a:avLst/>
          </a:prstGeom>
          <a:solidFill>
            <a:srgbClr val="001667"/>
          </a:solidFill>
        </p:spPr>
        <p:txBody>
          <a:bodyPr wrap="square" rtlCol="0">
            <a:spAutoFit/>
          </a:bodyPr>
          <a:lstStyle/>
          <a:p>
            <a:pPr algn="ctr"/>
            <a:r>
              <a:rPr lang="en-US" dirty="0" smtClean="0"/>
              <a:t>Previous SPSS Output</a:t>
            </a:r>
          </a:p>
        </p:txBody>
      </p:sp>
      <p:pic>
        <p:nvPicPr>
          <p:cNvPr id="10" name="Picture 9" descr="Screen Shot 2013-08-15 at 1.37.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57201"/>
            <a:ext cx="2985562" cy="2819400"/>
          </a:xfrm>
          <a:prstGeom prst="rect">
            <a:avLst/>
          </a:prstGeom>
        </p:spPr>
      </p:pic>
      <p:sp>
        <p:nvSpPr>
          <p:cNvPr id="11" name="TextBox 10"/>
          <p:cNvSpPr txBox="1"/>
          <p:nvPr/>
        </p:nvSpPr>
        <p:spPr>
          <a:xfrm>
            <a:off x="5181600" y="0"/>
            <a:ext cx="3657600" cy="369332"/>
          </a:xfrm>
          <a:prstGeom prst="rect">
            <a:avLst/>
          </a:prstGeom>
          <a:solidFill>
            <a:srgbClr val="001667"/>
          </a:solidFill>
        </p:spPr>
        <p:txBody>
          <a:bodyPr wrap="square" rtlCol="0">
            <a:spAutoFit/>
          </a:bodyPr>
          <a:lstStyle/>
          <a:p>
            <a:pPr algn="ctr"/>
            <a:r>
              <a:rPr lang="en-US" dirty="0" smtClean="0"/>
              <a:t>New SPSS Output</a:t>
            </a:r>
          </a:p>
        </p:txBody>
      </p:sp>
      <p:sp>
        <p:nvSpPr>
          <p:cNvPr id="8" name="TextBox 7"/>
          <p:cNvSpPr txBox="1"/>
          <p:nvPr/>
        </p:nvSpPr>
        <p:spPr>
          <a:xfrm>
            <a:off x="3200400" y="1524000"/>
            <a:ext cx="1828800" cy="1754327"/>
          </a:xfrm>
          <a:prstGeom prst="rect">
            <a:avLst/>
          </a:prstGeom>
          <a:solidFill>
            <a:srgbClr val="001667"/>
          </a:solidFill>
          <a:ln w="12700">
            <a:solidFill>
              <a:schemeClr val="tx1"/>
            </a:solidFill>
          </a:ln>
        </p:spPr>
        <p:txBody>
          <a:bodyPr wrap="square" rtlCol="0">
            <a:spAutoFit/>
          </a:bodyPr>
          <a:lstStyle/>
          <a:p>
            <a:pPr algn="ctr"/>
            <a:r>
              <a:rPr lang="en-US" dirty="0" smtClean="0"/>
              <a:t>Notice the effect on SPSS output of modifying the syntax. SPSS produces a single table </a:t>
            </a:r>
            <a:r>
              <a:rPr lang="en-US" smtClean="0"/>
              <a:t>with layers.</a:t>
            </a:r>
            <a:endParaRPr lang="en-US" dirty="0" smtClean="0"/>
          </a:p>
        </p:txBody>
      </p:sp>
      <p:pic>
        <p:nvPicPr>
          <p:cNvPr id="5" name="Picture 4" descr="Screen Shot 2013-08-15 at 1.58.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429000"/>
            <a:ext cx="2971800" cy="2835479"/>
          </a:xfrm>
          <a:prstGeom prst="rect">
            <a:avLst/>
          </a:prstGeom>
        </p:spPr>
      </p:pic>
    </p:spTree>
    <p:extLst>
      <p:ext uri="{BB962C8B-B14F-4D97-AF65-F5344CB8AC3E}">
        <p14:creationId xmlns:p14="http://schemas.microsoft.com/office/powerpoint/2010/main" val="23696848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pic>
        <p:nvPicPr>
          <p:cNvPr id="8" name="Picture 7" descr="Screen Shot 2013-08-18 at 6.25.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680"/>
            <a:ext cx="9144000" cy="5704640"/>
          </a:xfrm>
          <a:prstGeom prst="rect">
            <a:avLst/>
          </a:prstGeom>
        </p:spPr>
      </p:pic>
      <p:sp>
        <p:nvSpPr>
          <p:cNvPr id="9" name="TextBox 8"/>
          <p:cNvSpPr txBox="1"/>
          <p:nvPr/>
        </p:nvSpPr>
        <p:spPr>
          <a:xfrm>
            <a:off x="4343400" y="2667000"/>
            <a:ext cx="3030790" cy="923330"/>
          </a:xfrm>
          <a:prstGeom prst="rect">
            <a:avLst/>
          </a:prstGeom>
          <a:solidFill>
            <a:srgbClr val="001667"/>
          </a:solidFill>
          <a:ln w="12700">
            <a:solidFill>
              <a:schemeClr val="tx1"/>
            </a:solidFill>
          </a:ln>
        </p:spPr>
        <p:txBody>
          <a:bodyPr wrap="square" rtlCol="0">
            <a:spAutoFit/>
          </a:bodyPr>
          <a:lstStyle/>
          <a:p>
            <a:pPr algn="ctr"/>
            <a:r>
              <a:rPr lang="en-US" dirty="0" smtClean="0"/>
              <a:t>Follow the menu as indicated to open a previously saved syntax file.</a:t>
            </a: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2438400"/>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SPSS graphic user interface (GUI) is </a:t>
            </a:r>
            <a:r>
              <a:rPr lang="en-US" sz="2400" dirty="0">
                <a:latin typeface="Times New Roman" pitchFamily="18" charset="0"/>
                <a:cs typeface="Times New Roman" pitchFamily="18" charset="0"/>
              </a:rPr>
              <a:t>fine </a:t>
            </a:r>
            <a:r>
              <a:rPr lang="en-US" sz="2400" dirty="0" smtClean="0">
                <a:latin typeface="Times New Roman" pitchFamily="18" charset="0"/>
                <a:cs typeface="Times New Roman" pitchFamily="18" charset="0"/>
              </a:rPr>
              <a:t>for most procedures; </a:t>
            </a:r>
            <a:r>
              <a:rPr lang="en-US" sz="2400" dirty="0">
                <a:latin typeface="Times New Roman" pitchFamily="18" charset="0"/>
                <a:cs typeface="Times New Roman" pitchFamily="18" charset="0"/>
              </a:rPr>
              <a:t>however, using </a:t>
            </a:r>
            <a:r>
              <a:rPr lang="en-US" sz="2400" dirty="0" smtClean="0">
                <a:latin typeface="Times New Roman" pitchFamily="18" charset="0"/>
                <a:cs typeface="Times New Roman" pitchFamily="18" charset="0"/>
              </a:rPr>
              <a:t>the Syntax Editor </a:t>
            </a:r>
            <a:r>
              <a:rPr lang="en-US" sz="2400" dirty="0">
                <a:latin typeface="Times New Roman" pitchFamily="18" charset="0"/>
                <a:cs typeface="Times New Roman" pitchFamily="18" charset="0"/>
              </a:rPr>
              <a:t>in addition of the GUI can </a:t>
            </a:r>
            <a:r>
              <a:rPr lang="en-US" sz="2400" dirty="0" smtClean="0">
                <a:latin typeface="Times New Roman" pitchFamily="18" charset="0"/>
                <a:cs typeface="Times New Roman" pitchFamily="18" charset="0"/>
              </a:rPr>
              <a:t>increase productivity. Many SPSS syntax files and modifications are available on the Internet and in books that can automate many procedures and save time.</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itle 1"/>
          <p:cNvSpPr>
            <a:spLocks noGrp="1"/>
          </p:cNvSpPr>
          <p:nvPr>
            <p:ph type="title"/>
          </p:nvPr>
        </p:nvSpPr>
        <p:spPr>
          <a:xfrm>
            <a:off x="457200" y="274638"/>
            <a:ext cx="8229600" cy="1143000"/>
          </a:xfrm>
        </p:spPr>
        <p:txBody>
          <a:bodyPr>
            <a:normAutofit/>
          </a:bodyPr>
          <a:lstStyle/>
          <a:p>
            <a:r>
              <a:rPr lang="en-US" sz="2400" dirty="0" smtClean="0">
                <a:latin typeface="Times New Roman" pitchFamily="18" charset="0"/>
                <a:cs typeface="Times New Roman" pitchFamily="18" charset="0"/>
              </a:rPr>
              <a:t>Modifying Syntax</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41661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981152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Modifying Syntax</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447800"/>
            <a:ext cx="8229600" cy="4144963"/>
          </a:xfrm>
        </p:spPr>
        <p:txBody>
          <a:bodyPr>
            <a:normAutofit lnSpcReduction="10000"/>
          </a:bodyPr>
          <a:lstStyle/>
          <a:p>
            <a:r>
              <a:rPr lang="en-US" sz="2400" dirty="0" smtClean="0">
                <a:latin typeface="Times New Roman" pitchFamily="18" charset="0"/>
                <a:cs typeface="Times New Roman" pitchFamily="18" charset="0"/>
              </a:rPr>
              <a:t>The SPSS programming language, referred to as syntax, executes commands that originate with the SPSS drop-down, menu-driven interface (i.e., the graphic user interface (GUI)). </a:t>
            </a: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yntax scripts are visible using the SPSS Syntax Editor and can be modified and then executed, providing the SPSS user with the ability to generate output that cannot be generated using only the SPSS GUI.</a:t>
            </a:r>
          </a:p>
          <a:p>
            <a:r>
              <a:rPr lang="en-US" sz="2400" dirty="0" smtClean="0">
                <a:latin typeface="Times New Roman" pitchFamily="18" charset="0"/>
                <a:cs typeface="Times New Roman" pitchFamily="18" charset="0"/>
              </a:rPr>
              <a:t>Alternatively, one can develop syntax from scratch or acquire a syntax file from a source like the Internet and execute it by pasting the syntax in the </a:t>
            </a: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yntax </a:t>
            </a: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ditor and executing the Run command. (Variable names used in the syntax may need to be changed in order to apply the syntax to the active dataset.)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1" name="TextBox 10"/>
          <p:cNvSpPr txBox="1"/>
          <p:nvPr/>
        </p:nvSpPr>
        <p:spPr>
          <a:xfrm>
            <a:off x="2971800" y="2438400"/>
            <a:ext cx="3326827"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Motivation.sav</a:t>
            </a:r>
            <a:r>
              <a:rPr lang="en-US" dirty="0" smtClean="0"/>
              <a:t>.  </a:t>
            </a:r>
          </a:p>
        </p:txBody>
      </p:sp>
      <p:sp>
        <p:nvSpPr>
          <p:cNvPr id="7" name="TextBox 6"/>
          <p:cNvSpPr txBox="1"/>
          <p:nvPr/>
        </p:nvSpPr>
        <p:spPr>
          <a:xfrm>
            <a:off x="3276600" y="3733800"/>
            <a:ext cx="2848256" cy="923330"/>
          </a:xfrm>
          <a:prstGeom prst="rect">
            <a:avLst/>
          </a:prstGeom>
          <a:solidFill>
            <a:srgbClr val="001667"/>
          </a:solidFill>
        </p:spPr>
        <p:txBody>
          <a:bodyPr wrap="none" rtlCol="0">
            <a:spAutoFit/>
          </a:bodyPr>
          <a:lstStyle/>
          <a:p>
            <a:pPr algn="ctr"/>
            <a:r>
              <a:rPr lang="en-US" dirty="0" smtClean="0"/>
              <a:t>TASK</a:t>
            </a:r>
          </a:p>
          <a:p>
            <a:pPr algn="ctr"/>
            <a:r>
              <a:rPr lang="en-US" dirty="0" smtClean="0"/>
              <a:t> Modify SPSS syntax in order </a:t>
            </a:r>
          </a:p>
          <a:p>
            <a:pPr algn="ctr"/>
            <a:r>
              <a:rPr lang="en-US" dirty="0" smtClean="0"/>
              <a:t>to change SPSS output. </a:t>
            </a:r>
          </a:p>
        </p:txBody>
      </p:sp>
      <p:sp>
        <p:nvSpPr>
          <p:cNvPr id="6" name="TextBox 5"/>
          <p:cNvSpPr txBox="1"/>
          <p:nvPr/>
        </p:nvSpPr>
        <p:spPr>
          <a:xfrm>
            <a:off x="1905000" y="28956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5 at 1.33.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465697"/>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0" name="TextBox 9"/>
          <p:cNvSpPr txBox="1"/>
          <p:nvPr/>
        </p:nvSpPr>
        <p:spPr>
          <a:xfrm>
            <a:off x="5334000" y="2438400"/>
            <a:ext cx="2998387" cy="369332"/>
          </a:xfrm>
          <a:prstGeom prst="rect">
            <a:avLst/>
          </a:prstGeom>
          <a:solidFill>
            <a:srgbClr val="001667"/>
          </a:solidFill>
        </p:spPr>
        <p:txBody>
          <a:bodyPr wrap="none" rtlCol="0">
            <a:spAutoFit/>
          </a:bodyPr>
          <a:lstStyle/>
          <a:p>
            <a:pPr algn="ctr"/>
            <a:r>
              <a:rPr lang="en-US" dirty="0" smtClean="0"/>
              <a:t>Follow the menu as indicated.  </a:t>
            </a:r>
          </a:p>
        </p:txBody>
      </p:sp>
    </p:spTree>
    <p:extLst>
      <p:ext uri="{BB962C8B-B14F-4D97-AF65-F5344CB8AC3E}">
        <p14:creationId xmlns:p14="http://schemas.microsoft.com/office/powerpoint/2010/main" val="15371917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8-15 at 1.3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45601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5257800" y="2438400"/>
            <a:ext cx="3030790" cy="1200329"/>
          </a:xfrm>
          <a:prstGeom prst="rect">
            <a:avLst/>
          </a:prstGeom>
          <a:solidFill>
            <a:srgbClr val="001667"/>
          </a:solidFill>
          <a:ln w="12700">
            <a:solidFill>
              <a:schemeClr val="tx1"/>
            </a:solidFill>
          </a:ln>
        </p:spPr>
        <p:txBody>
          <a:bodyPr wrap="square" rtlCol="0">
            <a:spAutoFit/>
          </a:bodyPr>
          <a:lstStyle/>
          <a:p>
            <a:pPr algn="ctr"/>
            <a:r>
              <a:rPr lang="en-US" dirty="0" smtClean="0"/>
              <a:t>Move Classroom Community to the </a:t>
            </a:r>
            <a:r>
              <a:rPr lang="en-US" b="1" dirty="0" smtClean="0"/>
              <a:t>Dependent List: </a:t>
            </a:r>
            <a:r>
              <a:rPr lang="en-US" dirty="0" smtClean="0"/>
              <a:t>box. Move Gender and Ethnicity to the </a:t>
            </a:r>
            <a:r>
              <a:rPr lang="en-US" b="1" dirty="0" smtClean="0"/>
              <a:t>Factor List: </a:t>
            </a:r>
            <a:r>
              <a:rPr lang="en-US" dirty="0" smtClean="0"/>
              <a:t>box. Click OK.</a:t>
            </a:r>
          </a:p>
        </p:txBody>
      </p:sp>
      <p:sp>
        <p:nvSpPr>
          <p:cNvPr id="6" name="Oval 5"/>
          <p:cNvSpPr/>
          <p:nvPr/>
        </p:nvSpPr>
        <p:spPr>
          <a:xfrm>
            <a:off x="2514600" y="2286000"/>
            <a:ext cx="1295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62400" y="34290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4600" y="1752600"/>
            <a:ext cx="1295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3-08-18 at 6.54.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1350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609600" y="76200"/>
            <a:ext cx="77724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2057400" y="4800600"/>
            <a:ext cx="6858000" cy="646331"/>
          </a:xfrm>
          <a:prstGeom prst="rect">
            <a:avLst/>
          </a:prstGeom>
          <a:solidFill>
            <a:srgbClr val="001667"/>
          </a:solidFill>
        </p:spPr>
        <p:txBody>
          <a:bodyPr wrap="square" rtlCol="0">
            <a:spAutoFit/>
          </a:bodyPr>
          <a:lstStyle/>
          <a:p>
            <a:pPr algn="ctr"/>
            <a:r>
              <a:rPr lang="en-US" dirty="0" smtClean="0"/>
              <a:t>SPSS output includes the contents of the SPSS Log that displays the syntax used to generate the output. </a:t>
            </a:r>
          </a:p>
        </p:txBody>
      </p:sp>
    </p:spTree>
    <p:extLst>
      <p:ext uri="{BB962C8B-B14F-4D97-AF65-F5344CB8AC3E}">
        <p14:creationId xmlns:p14="http://schemas.microsoft.com/office/powerpoint/2010/main" val="33611119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609600" y="76200"/>
            <a:ext cx="7772400" cy="369332"/>
          </a:xfrm>
          <a:prstGeom prst="rect">
            <a:avLst/>
          </a:prstGeom>
          <a:solidFill>
            <a:srgbClr val="001667"/>
          </a:solidFill>
        </p:spPr>
        <p:txBody>
          <a:bodyPr wrap="square" rtlCol="0">
            <a:spAutoFit/>
          </a:bodyPr>
          <a:lstStyle/>
          <a:p>
            <a:pPr algn="ctr"/>
            <a:r>
              <a:rPr lang="en-US" dirty="0" smtClean="0"/>
              <a:t>SPSS Output</a:t>
            </a:r>
          </a:p>
        </p:txBody>
      </p:sp>
      <p:pic>
        <p:nvPicPr>
          <p:cNvPr id="5" name="Picture 4" descr="Screen Shot 2013-08-15 at 1.37.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4276616" cy="4038600"/>
          </a:xfrm>
          <a:prstGeom prst="rect">
            <a:avLst/>
          </a:prstGeom>
        </p:spPr>
      </p:pic>
      <p:sp>
        <p:nvSpPr>
          <p:cNvPr id="8" name="TextBox 7"/>
          <p:cNvSpPr txBox="1"/>
          <p:nvPr/>
        </p:nvSpPr>
        <p:spPr>
          <a:xfrm>
            <a:off x="762000" y="4800600"/>
            <a:ext cx="7772400" cy="923330"/>
          </a:xfrm>
          <a:prstGeom prst="rect">
            <a:avLst/>
          </a:prstGeom>
          <a:solidFill>
            <a:srgbClr val="001667"/>
          </a:solidFill>
        </p:spPr>
        <p:txBody>
          <a:bodyPr wrap="square" rtlCol="0">
            <a:spAutoFit/>
          </a:bodyPr>
          <a:lstStyle/>
          <a:p>
            <a:pPr algn="ctr"/>
            <a:r>
              <a:rPr lang="en-US" dirty="0" smtClean="0"/>
              <a:t>SPSS output also includes two </a:t>
            </a:r>
            <a:r>
              <a:rPr lang="en-US" dirty="0" err="1" smtClean="0"/>
              <a:t>Descriptives</a:t>
            </a:r>
            <a:r>
              <a:rPr lang="en-US" dirty="0" smtClean="0"/>
              <a:t> tables, one for each factor. Additional output is provided by SPSS, to include boxplots and stem-and-leaf plots for each factor.</a:t>
            </a:r>
          </a:p>
        </p:txBody>
      </p:sp>
      <p:pic>
        <p:nvPicPr>
          <p:cNvPr id="7" name="Picture 6" descr="Screen Shot 2013-08-15 at 1.58.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533400"/>
            <a:ext cx="4152900" cy="3962400"/>
          </a:xfrm>
          <a:prstGeom prst="rect">
            <a:avLst/>
          </a:prstGeom>
        </p:spPr>
      </p:pic>
    </p:spTree>
    <p:extLst>
      <p:ext uri="{BB962C8B-B14F-4D97-AF65-F5344CB8AC3E}">
        <p14:creationId xmlns:p14="http://schemas.microsoft.com/office/powerpoint/2010/main" val="3502364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8-15 at 1.3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45601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8" name="TextBox 7"/>
          <p:cNvSpPr txBox="1"/>
          <p:nvPr/>
        </p:nvSpPr>
        <p:spPr>
          <a:xfrm>
            <a:off x="5257800" y="2438400"/>
            <a:ext cx="3030790" cy="923330"/>
          </a:xfrm>
          <a:prstGeom prst="rect">
            <a:avLst/>
          </a:prstGeom>
          <a:solidFill>
            <a:srgbClr val="001667"/>
          </a:solidFill>
          <a:ln w="12700">
            <a:solidFill>
              <a:schemeClr val="tx1"/>
            </a:solidFill>
          </a:ln>
        </p:spPr>
        <p:txBody>
          <a:bodyPr wrap="square" rtlCol="0">
            <a:spAutoFit/>
          </a:bodyPr>
          <a:lstStyle/>
          <a:p>
            <a:pPr algn="ctr"/>
            <a:r>
              <a:rPr lang="en-US" dirty="0" smtClean="0"/>
              <a:t>Return to the Explore dialog and click Paste to access the Syntax Editor.</a:t>
            </a:r>
          </a:p>
        </p:txBody>
      </p:sp>
      <p:sp>
        <p:nvSpPr>
          <p:cNvPr id="9" name="Oval 8"/>
          <p:cNvSpPr/>
          <p:nvPr/>
        </p:nvSpPr>
        <p:spPr>
          <a:xfrm>
            <a:off x="2514600" y="34290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375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Oval 5"/>
          <p:cNvSpPr/>
          <p:nvPr/>
        </p:nvSpPr>
        <p:spPr>
          <a:xfrm>
            <a:off x="2514600" y="1371600"/>
            <a:ext cx="1295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86200" y="22098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90800" y="1752600"/>
            <a:ext cx="12954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Shot 2013-08-15 at 1.40.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4849586" cy="2057400"/>
          </a:xfrm>
          <a:prstGeom prst="rect">
            <a:avLst/>
          </a:prstGeom>
        </p:spPr>
      </p:pic>
      <p:sp>
        <p:nvSpPr>
          <p:cNvPr id="11" name="TextBox 10"/>
          <p:cNvSpPr txBox="1"/>
          <p:nvPr/>
        </p:nvSpPr>
        <p:spPr>
          <a:xfrm>
            <a:off x="381000" y="152400"/>
            <a:ext cx="4800600" cy="369332"/>
          </a:xfrm>
          <a:prstGeom prst="rect">
            <a:avLst/>
          </a:prstGeom>
          <a:solidFill>
            <a:srgbClr val="001667"/>
          </a:solidFill>
        </p:spPr>
        <p:txBody>
          <a:bodyPr wrap="square" rtlCol="0">
            <a:spAutoFit/>
          </a:bodyPr>
          <a:lstStyle/>
          <a:p>
            <a:pPr algn="ctr"/>
            <a:r>
              <a:rPr lang="en-US" dirty="0" smtClean="0"/>
              <a:t>SPSS Syntax</a:t>
            </a:r>
          </a:p>
        </p:txBody>
      </p:sp>
      <p:sp>
        <p:nvSpPr>
          <p:cNvPr id="8" name="TextBox 7"/>
          <p:cNvSpPr txBox="1"/>
          <p:nvPr/>
        </p:nvSpPr>
        <p:spPr>
          <a:xfrm>
            <a:off x="5410200" y="762000"/>
            <a:ext cx="3030790" cy="1477328"/>
          </a:xfrm>
          <a:prstGeom prst="rect">
            <a:avLst/>
          </a:prstGeom>
          <a:solidFill>
            <a:srgbClr val="001667"/>
          </a:solidFill>
          <a:ln w="12700">
            <a:solidFill>
              <a:schemeClr val="tx1"/>
            </a:solidFill>
          </a:ln>
        </p:spPr>
        <p:txBody>
          <a:bodyPr wrap="square" rtlCol="0">
            <a:spAutoFit/>
          </a:bodyPr>
          <a:lstStyle/>
          <a:p>
            <a:pPr algn="ctr"/>
            <a:r>
              <a:rPr lang="en-US" dirty="0" smtClean="0"/>
              <a:t>The Syntax Editor opens displaying the SPSS syntax that generates SPSS output</a:t>
            </a:r>
            <a:r>
              <a:rPr lang="en-US" dirty="0"/>
              <a:t> </a:t>
            </a:r>
            <a:r>
              <a:rPr lang="en-US" dirty="0" smtClean="0"/>
              <a:t>for the selected Explore procedure.</a:t>
            </a:r>
          </a:p>
        </p:txBody>
      </p:sp>
      <p:sp>
        <p:nvSpPr>
          <p:cNvPr id="14" name="TextBox 13"/>
          <p:cNvSpPr txBox="1"/>
          <p:nvPr/>
        </p:nvSpPr>
        <p:spPr>
          <a:xfrm>
            <a:off x="228600" y="2819400"/>
            <a:ext cx="8610600" cy="3416320"/>
          </a:xfrm>
          <a:prstGeom prst="rect">
            <a:avLst/>
          </a:prstGeom>
          <a:solidFill>
            <a:srgbClr val="001667"/>
          </a:solidFill>
          <a:ln w="12700">
            <a:solidFill>
              <a:schemeClr val="tx1"/>
            </a:solidFill>
          </a:ln>
        </p:spPr>
        <p:txBody>
          <a:bodyPr wrap="square" rtlCol="0">
            <a:spAutoFit/>
          </a:bodyPr>
          <a:lstStyle/>
          <a:p>
            <a:r>
              <a:rPr lang="en-US" dirty="0"/>
              <a:t>EXAMINE  </a:t>
            </a:r>
            <a:r>
              <a:rPr lang="en-US" dirty="0" smtClean="0"/>
              <a:t>– This command is followed by the VARIABLES keyword, an = sign, the dependent variable, the BY keyword, and the two factors.</a:t>
            </a:r>
          </a:p>
          <a:p>
            <a:r>
              <a:rPr lang="en-US" dirty="0" smtClean="0"/>
              <a:t>/PLOT  </a:t>
            </a:r>
            <a:r>
              <a:rPr lang="en-US" dirty="0"/>
              <a:t>– </a:t>
            </a:r>
            <a:r>
              <a:rPr lang="en-US" dirty="0" smtClean="0"/>
              <a:t> This sub-command followed by keywords BOXPLOT and STEMLEAF specifies that boxplots and steam-and-leaf plots will be generated.</a:t>
            </a:r>
          </a:p>
          <a:p>
            <a:r>
              <a:rPr lang="en-US" dirty="0"/>
              <a:t>/COMPARE  – </a:t>
            </a:r>
            <a:r>
              <a:rPr lang="en-US" dirty="0" smtClean="0"/>
              <a:t> This sub-</a:t>
            </a:r>
            <a:r>
              <a:rPr lang="en-US" dirty="0"/>
              <a:t>command controls how boxplots are </a:t>
            </a:r>
            <a:r>
              <a:rPr lang="en-US" dirty="0" smtClean="0"/>
              <a:t>displayed. </a:t>
            </a:r>
          </a:p>
          <a:p>
            <a:r>
              <a:rPr lang="en-US" dirty="0"/>
              <a:t>/STATISTICS  – </a:t>
            </a:r>
            <a:r>
              <a:rPr lang="en-US" dirty="0" smtClean="0"/>
              <a:t> This subcommand specifies the generation of descriptive statistics.</a:t>
            </a:r>
          </a:p>
          <a:p>
            <a:r>
              <a:rPr lang="en-US" dirty="0"/>
              <a:t>/CINTERVAL  – </a:t>
            </a:r>
            <a:r>
              <a:rPr lang="en-US" dirty="0" smtClean="0"/>
              <a:t> This sub-command followed by 95 specifies a 95% confidence interval.</a:t>
            </a:r>
          </a:p>
          <a:p>
            <a:r>
              <a:rPr lang="en-US" dirty="0"/>
              <a:t>/MISSING  – </a:t>
            </a:r>
            <a:r>
              <a:rPr lang="en-US" dirty="0" smtClean="0"/>
              <a:t> This sub-command followed by LISTWISE specified that the procedure will exclude cases </a:t>
            </a:r>
            <a:r>
              <a:rPr lang="en-US" dirty="0" err="1" smtClean="0"/>
              <a:t>listwise</a:t>
            </a:r>
            <a:r>
              <a:rPr lang="en-US" dirty="0" smtClean="0"/>
              <a:t> (instead of pairwise) when handling missing values.</a:t>
            </a:r>
          </a:p>
          <a:p>
            <a:r>
              <a:rPr lang="en-US" dirty="0"/>
              <a:t>/NOTAL  – </a:t>
            </a:r>
            <a:r>
              <a:rPr lang="en-US" dirty="0" smtClean="0"/>
              <a:t> This sub-command specifies that the charts should not be created for the overall group but only for the listed factors.</a:t>
            </a:r>
          </a:p>
          <a:p>
            <a:r>
              <a:rPr lang="en-US" dirty="0"/>
              <a:t>. – </a:t>
            </a:r>
            <a:r>
              <a:rPr lang="en-US" dirty="0" smtClean="0"/>
              <a:t> The final period terminates the procedure.</a:t>
            </a:r>
          </a:p>
        </p:txBody>
      </p:sp>
    </p:spTree>
    <p:extLst>
      <p:ext uri="{BB962C8B-B14F-4D97-AF65-F5344CB8AC3E}">
        <p14:creationId xmlns:p14="http://schemas.microsoft.com/office/powerpoint/2010/main" val="35995246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942</Words>
  <Application>Microsoft Macintosh PowerPoint</Application>
  <PresentationFormat>On-screen Show (4:3)</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Social Science Research Design and Statistics, 2/e Alfred P. Rovai, Jason D. Baker, and Michael K. Ponton</vt:lpstr>
      <vt:lpstr>Modifying Syntax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Modifying Syntax</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Alfred P. Rovai</dc:creator>
  <cp:keywords/>
  <dc:description/>
  <cp:lastModifiedBy>Alfred Rovai</cp:lastModifiedBy>
  <cp:revision>161</cp:revision>
  <dcterms:created xsi:type="dcterms:W3CDTF">2013-06-04T13:30:25Z</dcterms:created>
  <dcterms:modified xsi:type="dcterms:W3CDTF">2013-08-27T10:20:11Z</dcterms:modified>
  <cp:category/>
</cp:coreProperties>
</file>